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jpg" ContentType="image/jpg"/>
  <Default Extension="png" ContentType="image/png"/>
  <Default Extension="mp4" ContentType="video/mp4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4.xml" ContentType="application/vnd.openxmlformats-officedocument.presentationml.slide+xml"/>
  <Override PartName="/ppt/viewProps.xml" ContentType="application/vnd.openxmlformats-officedocument.presentationml.viewProps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Relationship Type="http://schemas.openxmlformats.org/officeDocument/2006/relationships/custom-properties" Target="/docProps/custom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70" r:id="rId9"/>
    <p:sldId id="269" r:id="rId10"/>
    <p:sldId id="266" r:id="rId11"/>
    <p:sldId id="267" r:id="rId12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A4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322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-12331"/>
    </p:cViewPr>
  </p:sorter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notesMaster" Target="/ppt/notesMasters/notesMaster1.xml" Id="rId13" /><Relationship Type="http://schemas.openxmlformats.org/officeDocument/2006/relationships/slide" Target="/ppt/slides/slide2.xml" Id="rId3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tableStyles" Target="/ppt/tableStyles.xml" Id="rId17" /><Relationship Type="http://schemas.openxmlformats.org/officeDocument/2006/relationships/slide" Target="/ppt/slides/slide1.xml" Id="rId2" /><Relationship Type="http://schemas.openxmlformats.org/officeDocument/2006/relationships/theme" Target="/ppt/theme/theme1.xml" Id="rId16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slide" Target="/ppt/slides/slide4.xml" Id="rId5" /><Relationship Type="http://schemas.openxmlformats.org/officeDocument/2006/relationships/viewProps" Target="/ppt/viewProps.xml" Id="rId15" /><Relationship Type="http://schemas.openxmlformats.org/officeDocument/2006/relationships/slide" Target="/ppt/slides/slide9.xml" Id="rId10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presProps" Target="/ppt/presProps.xml" Id="rId14" 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66375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1E132-E8BD-4054-AD52-BE121E811C6C}" type="datetimeFigureOut">
              <a:rPr lang="en-IN" smtClean="0"/>
              <a:t>29-11-2024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61075" y="1287463"/>
            <a:ext cx="617855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30388" y="4956175"/>
            <a:ext cx="14639925" cy="4056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66375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A8D9B-F6B4-46E0-ADCD-4DBDFFF84F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978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7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A8D9B-F6B4-46E0-ADCD-4DBDFFF84F25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9200531"/>
      </p:ext>
    </p:extLst>
  </p:cSld>
  <p:clrMapOvr>
    <a:masterClrMapping/>
  </p:clrMapOvr>
</p:note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theme" Target="/ppt/theme/theme1.xml" Id="rId6" /><Relationship Type="http://schemas.openxmlformats.org/officeDocument/2006/relationships/slideLayout" Target="/ppt/slideLayouts/slideLayout4.xml" Id="rId4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516308" y="3996131"/>
            <a:ext cx="7268082" cy="21723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2"/>
    <p:sldLayoutId id="2147483664" r:id="rId4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png" Id="rId3" /><Relationship Type="http://schemas.openxmlformats.org/officeDocument/2006/relationships/image" Target="/ppt/media/image1.jpg" Id="rId2" /><Relationship Type="http://schemas.openxmlformats.org/officeDocument/2006/relationships/slideLayout" Target="/ppt/slideLayouts/slideLayout4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4.xml" Id="rId3" /><Relationship Type="http://schemas.openxmlformats.org/officeDocument/2006/relationships/image" Target="/ppt/media/image14.png" Id="rId5" /><Relationship Type="http://schemas.openxmlformats.org/officeDocument/2006/relationships/image" Target="/ppt/media/image13.jpg" Id="rId4" /><Relationship Type="http://schemas.openxmlformats.org/officeDocument/2006/relationships/video" Target="NULL" TargetMode="External" Id="rId1" /><Relationship Type="http://schemas.microsoft.com/office/2007/relationships/media" Target="/ppt/media/media1.mp4" Id="rId2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15.jpg" Id="rId2" /><Relationship Type="http://schemas.openxmlformats.org/officeDocument/2006/relationships/slideLayout" Target="/ppt/slideLayouts/slideLayout2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3.jpg" Id="rId2" /><Relationship Type="http://schemas.openxmlformats.org/officeDocument/2006/relationships/slideLayout" Target="/ppt/slideLayouts/slideLayout2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3.jpg" Id="rId2" /><Relationship Type="http://schemas.openxmlformats.org/officeDocument/2006/relationships/slideLayout" Target="/ppt/slideLayouts/slideLayout2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4.jpg" Id="rId2" /><Relationship Type="http://schemas.openxmlformats.org/officeDocument/2006/relationships/slideLayout" Target="/ppt/slideLayouts/slideLayout2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3.jpg" Id="rId2" /><Relationship Type="http://schemas.openxmlformats.org/officeDocument/2006/relationships/slideLayout" Target="/ppt/slideLayouts/slideLayout2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5.jpg" Id="rId2" /><Relationship Type="http://schemas.openxmlformats.org/officeDocument/2006/relationships/slideLayout" Target="/ppt/slideLayouts/slideLayout2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4.jp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8.png" Id="rId6" /><Relationship Type="http://schemas.openxmlformats.org/officeDocument/2006/relationships/image" Target="/ppt/media/image7.png" Id="rId5" /><Relationship Type="http://schemas.openxmlformats.org/officeDocument/2006/relationships/image" Target="/ppt/media/image6.png" Id="rId4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9.png" Id="rId3" /><Relationship Type="http://schemas.openxmlformats.org/officeDocument/2006/relationships/image" Target="/ppt/media/image3.jpg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10.png" Id="rId4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11.png" Id="rId3" /><Relationship Type="http://schemas.openxmlformats.org/officeDocument/2006/relationships/image" Target="/ppt/media/image4.jpg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12.png" Id="rId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8"/>
          </a:xfrm>
          <a:prstGeom prst="rect">
            <a:avLst/>
          </a:prstGeom>
        </p:spPr>
      </p:pic>
      <p:sp>
        <p:nvSpPr>
          <p:cNvPr id="4" name="Freeform 12">
            <a:extLst>
              <a:ext uri="{FF2B5EF4-FFF2-40B4-BE49-F238E27FC236}">
                <a16:creationId xmlns:a16="http://schemas.microsoft.com/office/drawing/2014/main" id="{6187EBA1-1FBA-0201-FE13-1065F913E027}"/>
              </a:ext>
            </a:extLst>
          </p:cNvPr>
          <p:cNvSpPr/>
          <p:nvPr/>
        </p:nvSpPr>
        <p:spPr>
          <a:xfrm>
            <a:off x="6940550" y="1797050"/>
            <a:ext cx="3667501" cy="914400"/>
          </a:xfrm>
          <a:custGeom>
            <a:avLst/>
            <a:gdLst/>
            <a:ahLst/>
            <a:cxnLst/>
            <a:rect l="l" t="t" r="r" b="b"/>
            <a:pathLst>
              <a:path w="2753101" h="550620">
                <a:moveTo>
                  <a:pt x="0" y="0"/>
                </a:moveTo>
                <a:lnTo>
                  <a:pt x="2753100" y="0"/>
                </a:lnTo>
                <a:lnTo>
                  <a:pt x="2753100" y="550620"/>
                </a:lnTo>
                <a:lnTo>
                  <a:pt x="0" y="5506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83583F81-62F3-E7C3-440F-DB906A573762}"/>
              </a:ext>
            </a:extLst>
          </p:cNvPr>
          <p:cNvSpPr txBox="1"/>
          <p:nvPr/>
        </p:nvSpPr>
        <p:spPr>
          <a:xfrm>
            <a:off x="3968750" y="4159250"/>
            <a:ext cx="9753600" cy="1564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70"/>
              </a:lnSpc>
              <a:spcBef>
                <a:spcPct val="0"/>
              </a:spcBef>
            </a:pPr>
            <a:r>
              <a:rPr lang="en-US" sz="5400" b="1" spc="273" dirty="0" err="1">
                <a:solidFill>
                  <a:schemeClr val="bg1"/>
                </a:solidFill>
                <a:latin typeface="Agency FB" panose="020B0503020202020204" pitchFamily="34" charset="0"/>
                <a:ea typeface="Abril Fatface"/>
                <a:cs typeface="Abril Fatface"/>
                <a:sym typeface="Abril Fatface"/>
              </a:rPr>
              <a:t>TumorTrace</a:t>
            </a:r>
            <a:r>
              <a:rPr lang="en-US" sz="5400" b="1" spc="273" dirty="0">
                <a:solidFill>
                  <a:schemeClr val="bg1"/>
                </a:solidFill>
                <a:latin typeface="Agency FB" panose="020B0503020202020204" pitchFamily="34" charset="0"/>
                <a:ea typeface="Abril Fatface"/>
                <a:cs typeface="Abril Fatface"/>
                <a:sym typeface="Abril Fatface"/>
              </a:rPr>
              <a:t>: Breast Cancer Detection</a:t>
            </a:r>
          </a:p>
        </p:txBody>
      </p:sp>
      <p:sp>
        <p:nvSpPr>
          <p:cNvPr id="8" name="TextBox 17">
            <a:extLst>
              <a:ext uri="{FF2B5EF4-FFF2-40B4-BE49-F238E27FC236}">
                <a16:creationId xmlns:a16="http://schemas.microsoft.com/office/drawing/2014/main" id="{BD43B31D-DA97-330D-96BF-94ABA724174F}"/>
              </a:ext>
            </a:extLst>
          </p:cNvPr>
          <p:cNvSpPr txBox="1"/>
          <p:nvPr/>
        </p:nvSpPr>
        <p:spPr>
          <a:xfrm>
            <a:off x="6407150" y="6337102"/>
            <a:ext cx="5791200" cy="3336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15"/>
              </a:lnSpc>
              <a:spcBef>
                <a:spcPct val="0"/>
              </a:spcBef>
            </a:pPr>
            <a:endParaRPr lang="en-IN" dirty="0">
              <a:latin typeface="Agency FB" panose="020B0503020202020204" pitchFamily="34" charset="0"/>
            </a:endParaRPr>
          </a:p>
          <a:p>
            <a:pPr algn="l">
              <a:lnSpc>
                <a:spcPts val="4415"/>
              </a:lnSpc>
              <a:spcBef>
                <a:spcPct val="0"/>
              </a:spcBef>
            </a:pPr>
            <a:r>
              <a:rPr lang="en-IN" sz="2800" b="1" spc="264" dirty="0">
                <a:solidFill>
                  <a:srgbClr val="FFFFFF"/>
                </a:solidFill>
                <a:latin typeface="Aptos Narrow" panose="020B0004020202020204" pitchFamily="34" charset="0"/>
                <a:ea typeface="Bebas Neue Cyrillic"/>
                <a:cs typeface="Bebas Neue Cyrillic"/>
                <a:sym typeface="Bebas Neue Cyrillic"/>
              </a:rPr>
              <a:t>Name: Jaya Madhav </a:t>
            </a:r>
            <a:r>
              <a:rPr lang="en-IN" sz="2800" b="1" spc="264" dirty="0" err="1">
                <a:solidFill>
                  <a:srgbClr val="FFFFFF"/>
                </a:solidFill>
                <a:latin typeface="Aptos Narrow" panose="020B0004020202020204" pitchFamily="34" charset="0"/>
                <a:ea typeface="Bebas Neue Cyrillic"/>
                <a:cs typeface="Bebas Neue Cyrillic"/>
                <a:sym typeface="Bebas Neue Cyrillic"/>
              </a:rPr>
              <a:t>Beere</a:t>
            </a:r>
            <a:endParaRPr lang="en-IN" sz="2800" b="1" spc="264" dirty="0">
              <a:solidFill>
                <a:srgbClr val="FFFFFF"/>
              </a:solidFill>
              <a:latin typeface="Aptos Narrow" panose="020B0004020202020204" pitchFamily="34" charset="0"/>
              <a:ea typeface="Bebas Neue Cyrillic"/>
              <a:cs typeface="Bebas Neue Cyrillic"/>
              <a:sym typeface="Bebas Neue Cyrillic"/>
            </a:endParaRPr>
          </a:p>
          <a:p>
            <a:pPr algn="l">
              <a:lnSpc>
                <a:spcPts val="4415"/>
              </a:lnSpc>
              <a:spcBef>
                <a:spcPct val="0"/>
              </a:spcBef>
            </a:pPr>
            <a:r>
              <a:rPr lang="en-IN" sz="2800" b="1" spc="264" dirty="0">
                <a:solidFill>
                  <a:srgbClr val="FFFFFF"/>
                </a:solidFill>
                <a:latin typeface="Aptos Narrow" panose="020B0004020202020204" pitchFamily="34" charset="0"/>
                <a:ea typeface="Bebas Neue Cyrillic"/>
                <a:cs typeface="Bebas Neue Cyrillic"/>
                <a:sym typeface="Bebas Neue Cyrillic"/>
              </a:rPr>
              <a:t>Theme : AI First</a:t>
            </a:r>
          </a:p>
          <a:p>
            <a:pPr algn="l">
              <a:lnSpc>
                <a:spcPts val="4415"/>
              </a:lnSpc>
              <a:spcBef>
                <a:spcPct val="0"/>
              </a:spcBef>
            </a:pPr>
            <a:r>
              <a:rPr lang="en-IN" sz="2800" b="1" spc="264" dirty="0">
                <a:solidFill>
                  <a:srgbClr val="FFFFFF"/>
                </a:solidFill>
                <a:latin typeface="Aptos Narrow" panose="020B0004020202020204" pitchFamily="34" charset="0"/>
                <a:ea typeface="Bebas Neue Cyrillic"/>
                <a:cs typeface="Bebas Neue Cyrillic"/>
                <a:sym typeface="Bebas Neue Cyrillic"/>
              </a:rPr>
              <a:t>Platform : Infosys Springboard</a:t>
            </a:r>
          </a:p>
          <a:p>
            <a:pPr algn="l">
              <a:lnSpc>
                <a:spcPts val="4415"/>
              </a:lnSpc>
              <a:spcBef>
                <a:spcPct val="0"/>
              </a:spcBef>
            </a:pPr>
            <a:r>
              <a:rPr lang="en-IN" sz="2800" b="1" spc="264" dirty="0">
                <a:solidFill>
                  <a:srgbClr val="FFFFFF"/>
                </a:solidFill>
                <a:latin typeface="Aptos Narrow" panose="020B0004020202020204" pitchFamily="34" charset="0"/>
                <a:ea typeface="Bebas Neue Cyrillic"/>
                <a:cs typeface="Bebas Neue Cyrillic"/>
                <a:sym typeface="Bebas Neue Cyrillic"/>
              </a:rPr>
              <a:t>Mentor: Anurag Sista</a:t>
            </a:r>
          </a:p>
          <a:p>
            <a:pPr algn="l">
              <a:lnSpc>
                <a:spcPts val="4415"/>
              </a:lnSpc>
              <a:spcBef>
                <a:spcPct val="0"/>
              </a:spcBef>
            </a:pPr>
            <a:endParaRPr lang="en-IN" sz="3154" spc="264" dirty="0">
              <a:solidFill>
                <a:srgbClr val="FFFFFF"/>
              </a:solidFill>
              <a:latin typeface="Agency FB" panose="020B0503020202020204" pitchFamily="34" charset="0"/>
              <a:ea typeface="Bebas Neue Cyrillic"/>
              <a:cs typeface="Bebas Neue Cyrillic"/>
              <a:sym typeface="Bebas Neue Cyrill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8288000" cy="10287762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4FEC2A7-CF77-BD74-E764-E96E37B410B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860.172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3843" y="673313"/>
            <a:ext cx="16433014" cy="87057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64"/>
    </mc:Choice>
    <mc:Fallback>
      <p:transition spd="slow" advTm="8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6476" y="3703709"/>
            <a:ext cx="9571274" cy="17825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500" spc="-215" dirty="0">
                <a:solidFill>
                  <a:schemeClr val="accent6"/>
                </a:solidFill>
              </a:rPr>
              <a:t>Than</a:t>
            </a:r>
            <a:r>
              <a:rPr sz="11500" spc="-35" dirty="0">
                <a:solidFill>
                  <a:schemeClr val="accent6"/>
                </a:solidFill>
              </a:rPr>
              <a:t>k</a:t>
            </a:r>
            <a:r>
              <a:rPr lang="en-IN" sz="11500" spc="-535" dirty="0">
                <a:solidFill>
                  <a:schemeClr val="accent6"/>
                </a:solidFill>
              </a:rPr>
              <a:t> You</a:t>
            </a:r>
            <a:endParaRPr sz="11500" dirty="0">
              <a:solidFill>
                <a:schemeClr val="accent6"/>
              </a:solidFill>
            </a:endParaRPr>
          </a:p>
        </p:txBody>
      </p:sp>
      <p:sp>
        <p:nvSpPr>
          <p:cNvPr id="14" name="object 14"/>
          <p:cNvSpPr/>
          <p:nvPr/>
        </p:nvSpPr>
        <p:spPr>
          <a:xfrm flipV="1">
            <a:off x="1636476" y="5361759"/>
            <a:ext cx="8428274" cy="45719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4962525" cy="1495281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lang="en-IN" sz="4800" spc="-295" dirty="0">
                <a:solidFill>
                  <a:srgbClr val="FFAB40"/>
                </a:solidFill>
              </a:rPr>
              <a:t>Project Overview</a:t>
            </a:r>
            <a:endParaRPr lang="en-IN" sz="4800" dirty="0"/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4E00BEEA-6BE0-FE62-91D5-01A2321F5ADB}"/>
              </a:ext>
            </a:extLst>
          </p:cNvPr>
          <p:cNvSpPr txBox="1"/>
          <p:nvPr/>
        </p:nvSpPr>
        <p:spPr>
          <a:xfrm>
            <a:off x="1968614" y="2818126"/>
            <a:ext cx="10898351" cy="63635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987"/>
              </a:lnSpc>
            </a:pPr>
            <a:r>
              <a:rPr lang="en-US" sz="2797" b="1" dirty="0">
                <a:solidFill>
                  <a:srgbClr val="F8A45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Objective</a:t>
            </a:r>
            <a:r>
              <a:rPr lang="en-US" sz="2797" dirty="0">
                <a:solidFill>
                  <a:srgbClr val="F8A45E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marL="604050" lvl="1" indent="-302025" algn="l">
              <a:lnSpc>
                <a:spcPts val="4756"/>
              </a:lnSpc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Develop a machine learning model to classify breast cancer status (benign or malignant) using MRI images.</a:t>
            </a:r>
            <a:endParaRPr lang="en-US" sz="2797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4392"/>
              </a:lnSpc>
            </a:pPr>
            <a:endParaRPr lang="en-US" sz="2797" dirty="0">
              <a:solidFill>
                <a:srgbClr val="FFFFFF">
                  <a:alpha val="87843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5092"/>
              </a:lnSpc>
            </a:pPr>
            <a:r>
              <a:rPr lang="en-US" sz="2797" b="1" dirty="0">
                <a:solidFill>
                  <a:schemeClr val="accent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Goal:</a:t>
            </a:r>
          </a:p>
          <a:p>
            <a:pPr marL="604050" lvl="1" indent="-302025" algn="l">
              <a:lnSpc>
                <a:spcPts val="4392"/>
              </a:lnSpc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Facilitate early detection of breast cancer to enhance patient outcomes.</a:t>
            </a:r>
            <a:endParaRPr lang="en-US" sz="2797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6630"/>
              </a:lnSpc>
            </a:pPr>
            <a:r>
              <a:rPr lang="en-US" sz="2797" b="1" dirty="0">
                <a:solidFill>
                  <a:schemeClr val="accent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Approach:</a:t>
            </a:r>
          </a:p>
          <a:p>
            <a:pPr marL="604050" lvl="1" indent="-302025" algn="l">
              <a:lnSpc>
                <a:spcPts val="4756"/>
              </a:lnSpc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Implement deep learning models, perform data preprocessing, and evaluate model performance using appropriate metrics.</a:t>
            </a:r>
            <a:endParaRPr lang="en-US" sz="2797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4913630" cy="1495281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lang="en-IN" sz="4800" spc="-130" dirty="0">
                <a:solidFill>
                  <a:srgbClr val="FFAB40"/>
                </a:solidFill>
              </a:rPr>
              <a:t>Problem Statement</a:t>
            </a:r>
            <a:endParaRPr sz="4800" dirty="0"/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C4292950-F953-0848-AA61-C8FE44E16A48}"/>
              </a:ext>
            </a:extLst>
          </p:cNvPr>
          <p:cNvSpPr txBox="1"/>
          <p:nvPr/>
        </p:nvSpPr>
        <p:spPr>
          <a:xfrm>
            <a:off x="1955914" y="2426384"/>
            <a:ext cx="10547236" cy="67735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301"/>
              </a:lnSpc>
            </a:pPr>
            <a:endParaRPr lang="en-US" sz="2400" b="1" dirty="0">
              <a:solidFill>
                <a:schemeClr val="accent6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just">
              <a:lnSpc>
                <a:spcPts val="4301"/>
              </a:lnSpc>
            </a:pPr>
            <a:r>
              <a:rPr lang="en-US" sz="2400" b="1" dirty="0">
                <a:solidFill>
                  <a:schemeClr val="accent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Problem:</a:t>
            </a:r>
          </a:p>
          <a:p>
            <a:pPr algn="just">
              <a:lnSpc>
                <a:spcPts val="4301"/>
              </a:lnSpc>
            </a:pPr>
            <a:endParaRPr lang="en-US" sz="2400" b="1" dirty="0">
              <a:solidFill>
                <a:srgbClr val="FFDE59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620170" lvl="1" indent="-310085" algn="just">
              <a:lnSpc>
                <a:spcPts val="4021"/>
              </a:lnSpc>
              <a:spcBef>
                <a:spcPct val="0"/>
              </a:spcBef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Breast cancer is a leading cause of death among women worldwide.</a:t>
            </a:r>
          </a:p>
          <a:p>
            <a:pPr marL="620170" lvl="1" indent="-310085" algn="just">
              <a:lnSpc>
                <a:spcPts val="4021"/>
              </a:lnSpc>
              <a:spcBef>
                <a:spcPct val="0"/>
              </a:spcBef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Early detection plays a vital role in improving survival rates.</a:t>
            </a:r>
          </a:p>
          <a:p>
            <a:pPr marL="620170" lvl="1" indent="-310085" algn="just">
              <a:lnSpc>
                <a:spcPts val="4021"/>
              </a:lnSpc>
              <a:spcBef>
                <a:spcPct val="0"/>
              </a:spcBef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Manual analysis of MRI scans is slow, expensive, and prone to errors.</a:t>
            </a:r>
          </a:p>
          <a:p>
            <a:pPr algn="just">
              <a:lnSpc>
                <a:spcPts val="4021"/>
              </a:lnSpc>
              <a:spcBef>
                <a:spcPct val="0"/>
              </a:spcBef>
            </a:pPr>
            <a:endParaRPr lang="en-US"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4301"/>
              </a:lnSpc>
              <a:spcBef>
                <a:spcPct val="0"/>
              </a:spcBef>
            </a:pPr>
            <a:r>
              <a:rPr lang="en-US" sz="2400" b="1" dirty="0">
                <a:solidFill>
                  <a:schemeClr val="accent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Need:</a:t>
            </a:r>
          </a:p>
          <a:p>
            <a:pPr marL="620170" lvl="1" indent="-310085" algn="just">
              <a:lnSpc>
                <a:spcPts val="4021"/>
              </a:lnSpc>
              <a:spcBef>
                <a:spcPct val="0"/>
              </a:spcBef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 fast, accurate, and automated solution for MRI scan classification, aiding early and reliable cancer detection.</a:t>
            </a:r>
            <a:endParaRPr lang="en-US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Open Sans"/>
            </a:endParaRPr>
          </a:p>
          <a:p>
            <a:pPr algn="just">
              <a:lnSpc>
                <a:spcPts val="4021"/>
              </a:lnSpc>
              <a:spcBef>
                <a:spcPct val="0"/>
              </a:spcBef>
            </a:pPr>
            <a:endParaRPr lang="en-US"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4021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We develop a deep learning model that can accurately classify MRI images as benign or malignant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5365"/>
            <a:ext cx="710057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4800" spc="-145" dirty="0">
                <a:solidFill>
                  <a:srgbClr val="FFAB40"/>
                </a:solidFill>
              </a:rPr>
              <a:t>Step by step approach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2444750" y="3003510"/>
            <a:ext cx="10077336" cy="63966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Overview: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300" dirty="0">
              <a:solidFill>
                <a:schemeClr val="accent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Gather MRI datasets with labels.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Preprocess data to prepare for model input.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 and evaluate neural networks.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3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Steps:</a:t>
            </a:r>
            <a:endParaRPr lang="en-IN" sz="2300" dirty="0">
              <a:solidFill>
                <a:schemeClr val="accent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Acquisition:</a:t>
            </a: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Collect </a:t>
            </a:r>
            <a:r>
              <a:rPr lang="en-IN" sz="23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labeled</a:t>
            </a: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MRI images.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Preprocessing:</a:t>
            </a:r>
            <a:endParaRPr lang="en-IN" sz="23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Convert images to grayscale.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Resize (e.g., 224x224).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Normalize pixel values.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Apply augmentation (rotation, flipping).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 class imbalance with oversampling or weights.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Development:</a:t>
            </a: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Train AI models like VGG16 and </a:t>
            </a:r>
            <a:r>
              <a:rPr lang="en-IN" sz="23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ResNet</a:t>
            </a: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Performance Assessment:</a:t>
            </a:r>
            <a:r>
              <a:rPr lang="en-IN" sz="2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Use metrics like accuracy, precision, recall, and F1 score.</a:t>
            </a:r>
          </a:p>
          <a:p>
            <a:pPr marL="12700" marR="5080">
              <a:lnSpc>
                <a:spcPct val="99900"/>
              </a:lnSpc>
              <a:spcBef>
                <a:spcPts val="100"/>
              </a:spcBef>
            </a:pPr>
            <a:endParaRPr sz="23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6034405" cy="1495281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lang="en-IN" sz="4800" spc="-50" dirty="0">
                <a:solidFill>
                  <a:srgbClr val="FFAB40"/>
                </a:solidFill>
              </a:rPr>
              <a:t>AI models applied</a:t>
            </a:r>
            <a:endParaRPr sz="4800" dirty="0"/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3278736B-68C5-A381-BBAC-AC826602ECD7}"/>
              </a:ext>
            </a:extLst>
          </p:cNvPr>
          <p:cNvSpPr txBox="1"/>
          <p:nvPr/>
        </p:nvSpPr>
        <p:spPr>
          <a:xfrm>
            <a:off x="1663448" y="2787281"/>
            <a:ext cx="10986231" cy="6801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17"/>
              </a:lnSpc>
            </a:pPr>
            <a:endParaRPr lang="en-US" sz="334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34916" lvl="1" indent="-317458" algn="l">
              <a:lnSpc>
                <a:spcPts val="4117"/>
              </a:lnSpc>
              <a:buFont typeface="Arial"/>
              <a:buChar char="•"/>
            </a:pPr>
            <a:r>
              <a:rPr lang="en-US" sz="294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VGG16: A 16-layer convolutional network for effective classification</a:t>
            </a:r>
          </a:p>
          <a:p>
            <a:pPr marL="317458" lvl="1" algn="l">
              <a:lnSpc>
                <a:spcPts val="4117"/>
              </a:lnSpc>
            </a:pPr>
            <a:endParaRPr lang="en-US" sz="294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34916" lvl="1" indent="-317458" algn="l">
              <a:lnSpc>
                <a:spcPts val="4117"/>
              </a:lnSpc>
              <a:buFont typeface="Arial"/>
              <a:buChar char="•"/>
            </a:pPr>
            <a:r>
              <a:rPr lang="en-US" sz="294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ResNet</a:t>
            </a:r>
            <a:r>
              <a:rPr lang="en-US" sz="294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Variants:  ResNet18 and ResNet50 offer deeper architectures with residual connections to prevent degradation</a:t>
            </a:r>
          </a:p>
          <a:p>
            <a:pPr marL="317458" lvl="1" algn="l">
              <a:lnSpc>
                <a:spcPts val="4117"/>
              </a:lnSpc>
            </a:pPr>
            <a:endParaRPr lang="en-US" sz="294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34916" lvl="1" indent="-317458" algn="l">
              <a:lnSpc>
                <a:spcPts val="4117"/>
              </a:lnSpc>
              <a:buFont typeface="Arial"/>
              <a:buChar char="•"/>
            </a:pPr>
            <a:r>
              <a:rPr lang="en-US" sz="294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Process Followed:</a:t>
            </a:r>
          </a:p>
          <a:p>
            <a:pPr marL="317458" lvl="1" algn="l">
              <a:lnSpc>
                <a:spcPts val="4117"/>
              </a:lnSpc>
            </a:pPr>
            <a:r>
              <a:rPr lang="en-US" sz="294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1. Start with pre-trained architectures.</a:t>
            </a:r>
          </a:p>
          <a:p>
            <a:pPr marL="317458" lvl="1" algn="l">
              <a:lnSpc>
                <a:spcPts val="4117"/>
              </a:lnSpc>
            </a:pPr>
            <a:r>
              <a:rPr lang="en-US" sz="294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2. Fine-tune using the MRI dataset.</a:t>
            </a:r>
          </a:p>
          <a:p>
            <a:pPr marL="317458" lvl="1" algn="l">
              <a:lnSpc>
                <a:spcPts val="4117"/>
              </a:lnSpc>
            </a:pPr>
            <a:r>
              <a:rPr lang="en-US" sz="294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3. Train and validate results.</a:t>
            </a:r>
          </a:p>
          <a:p>
            <a:pPr algn="l">
              <a:lnSpc>
                <a:spcPts val="4117"/>
              </a:lnSpc>
              <a:spcBef>
                <a:spcPct val="0"/>
              </a:spcBef>
            </a:pPr>
            <a:endParaRPr lang="en-US" sz="294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62550" y="1442859"/>
            <a:ext cx="8887460" cy="69313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IN" sz="4400" dirty="0">
                <a:solidFill>
                  <a:schemeClr val="accent6"/>
                </a:solidFill>
              </a:rPr>
              <a:t>Key Performance Indicators</a:t>
            </a:r>
            <a:endParaRPr sz="4850" dirty="0">
              <a:solidFill>
                <a:schemeClr val="accent6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21401" y="2711450"/>
            <a:ext cx="9915349" cy="53126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065" marR="5080" algn="ctr">
              <a:lnSpc>
                <a:spcPct val="100699"/>
              </a:lnSpc>
              <a:spcBef>
                <a:spcPts val="105"/>
              </a:spcBef>
            </a:pPr>
            <a:r>
              <a:rPr lang="en-US" sz="2800" b="1" dirty="0">
                <a:solidFill>
                  <a:schemeClr val="accent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Metrics Used: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Accuracy: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Correct classifications out of total samples.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Precision: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Measure of avoiding false positives.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Recall: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Rate of detecting actual positives.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F1 Score: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Harmonizes precision and recall.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AUC (Area Under Curve):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Evaluates model's ability to distinguish between classes.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Confusion Matrix: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Offers a detailed breakdown of predictions and misclassifications.</a:t>
            </a:r>
          </a:p>
          <a:p>
            <a:pPr marL="12065" marR="5080" algn="ctr">
              <a:lnSpc>
                <a:spcPct val="100699"/>
              </a:lnSpc>
              <a:spcBef>
                <a:spcPts val="105"/>
              </a:spcBef>
            </a:pPr>
            <a:endParaRPr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5365"/>
            <a:ext cx="9272905" cy="69313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IN" sz="4400" dirty="0">
                <a:solidFill>
                  <a:schemeClr val="accent6"/>
                </a:solidFill>
              </a:rPr>
              <a:t>Outcomes and Learnings</a:t>
            </a:r>
            <a:endParaRPr sz="4100" dirty="0">
              <a:solidFill>
                <a:schemeClr val="accent6"/>
              </a:solidFill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17">
            <a:extLst>
              <a:ext uri="{FF2B5EF4-FFF2-40B4-BE49-F238E27FC236}">
                <a16:creationId xmlns:a16="http://schemas.microsoft.com/office/drawing/2014/main" id="{DCBE9D5D-08AF-50D0-93FA-99310AEA95A8}"/>
              </a:ext>
            </a:extLst>
          </p:cNvPr>
          <p:cNvSpPr txBox="1"/>
          <p:nvPr/>
        </p:nvSpPr>
        <p:spPr>
          <a:xfrm>
            <a:off x="1454150" y="2192962"/>
            <a:ext cx="3630725" cy="7309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28"/>
              </a:lnSpc>
              <a:spcBef>
                <a:spcPct val="0"/>
              </a:spcBef>
            </a:pPr>
            <a:r>
              <a:rPr lang="en-US" sz="4000" b="1" dirty="0">
                <a:solidFill>
                  <a:schemeClr val="accent6"/>
                </a:solidFill>
                <a:latin typeface="Agency FB" panose="020B0503020202020204" pitchFamily="34" charset="0"/>
                <a:ea typeface="Norwester"/>
                <a:cs typeface="Norwester"/>
                <a:sym typeface="Norwester"/>
              </a:rPr>
              <a:t>Model – VGG16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1A2BA5-F4E8-68AE-32D8-70A8650417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5929" y="5454650"/>
            <a:ext cx="4201952" cy="3505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5A9131-9D7C-6033-B1E7-EB79132A59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106" y="2689928"/>
            <a:ext cx="4101757" cy="33578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88E8E08-3FEC-A6BC-0E14-7F4B25D6BF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148" y="3870633"/>
            <a:ext cx="5822892" cy="359758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99B5A98-1935-7004-5EFE-6BC6462E4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5CED153-099F-D4EE-B621-7CC17FE015E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5" name="object 5">
            <a:extLst>
              <a:ext uri="{FF2B5EF4-FFF2-40B4-BE49-F238E27FC236}">
                <a16:creationId xmlns:a16="http://schemas.microsoft.com/office/drawing/2014/main" id="{1BB2D05D-C98F-EC6E-7202-C13B9894BCC0}"/>
              </a:ext>
            </a:extLst>
          </p:cNvPr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73260CE1-9BCD-C9D2-66CD-C86AC8F5EA70}"/>
              </a:ext>
            </a:extLst>
          </p:cNvPr>
          <p:cNvSpPr txBox="1">
            <a:spLocks/>
          </p:cNvSpPr>
          <p:nvPr/>
        </p:nvSpPr>
        <p:spPr>
          <a:xfrm>
            <a:off x="1963482" y="1047072"/>
            <a:ext cx="9272905" cy="69313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>
            <a:lvl1pPr>
              <a:defRPr sz="350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>
              <a:spcBef>
                <a:spcPts val="125"/>
              </a:spcBef>
            </a:pPr>
            <a:r>
              <a:rPr lang="en-IN" sz="4400" kern="0" dirty="0">
                <a:solidFill>
                  <a:schemeClr val="accent6"/>
                </a:solidFill>
              </a:rPr>
              <a:t>Outcomes and Learnings</a:t>
            </a:r>
            <a:endParaRPr lang="en-IN" sz="4100" kern="0" dirty="0">
              <a:solidFill>
                <a:schemeClr val="accent6"/>
              </a:solidFill>
            </a:endParaRPr>
          </a:p>
        </p:txBody>
      </p:sp>
      <p:sp>
        <p:nvSpPr>
          <p:cNvPr id="9" name="TextBox 17">
            <a:extLst>
              <a:ext uri="{FF2B5EF4-FFF2-40B4-BE49-F238E27FC236}">
                <a16:creationId xmlns:a16="http://schemas.microsoft.com/office/drawing/2014/main" id="{A5362BAB-C951-460F-1A6C-C8F351F0F7D7}"/>
              </a:ext>
            </a:extLst>
          </p:cNvPr>
          <p:cNvSpPr txBox="1"/>
          <p:nvPr/>
        </p:nvSpPr>
        <p:spPr>
          <a:xfrm>
            <a:off x="1758950" y="2178050"/>
            <a:ext cx="3630725" cy="7309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28"/>
              </a:lnSpc>
              <a:spcBef>
                <a:spcPct val="0"/>
              </a:spcBef>
            </a:pPr>
            <a:r>
              <a:rPr lang="en-US" sz="4000" b="1" dirty="0">
                <a:solidFill>
                  <a:schemeClr val="accent6"/>
                </a:solidFill>
                <a:latin typeface="Agency FB" panose="020B0503020202020204" pitchFamily="34" charset="0"/>
                <a:ea typeface="Norwester"/>
                <a:cs typeface="Norwester"/>
                <a:sym typeface="Norwester"/>
              </a:rPr>
              <a:t>Model – ResNet18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ACAD76-F3A1-DBD9-80DD-AFB83F965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482" y="3702050"/>
            <a:ext cx="6116678" cy="38451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FF27EB-799B-8168-7496-B3DD337EF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8293" y="2711450"/>
            <a:ext cx="3922734" cy="64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274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2B83003-463D-77B1-E345-BB25437AF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72347C-B35C-99F7-CC5A-E90FABFD7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object 2">
            <a:extLst>
              <a:ext uri="{FF2B5EF4-FFF2-40B4-BE49-F238E27FC236}">
                <a16:creationId xmlns:a16="http://schemas.microsoft.com/office/drawing/2014/main" id="{7ED142E7-E1EE-628E-767C-3F5A4FFF4F2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9" name="object 3">
            <a:extLst>
              <a:ext uri="{FF2B5EF4-FFF2-40B4-BE49-F238E27FC236}">
                <a16:creationId xmlns:a16="http://schemas.microsoft.com/office/drawing/2014/main" id="{ECC782F5-E86D-509E-FC8C-7F2960FDF815}"/>
              </a:ext>
            </a:extLst>
          </p:cNvPr>
          <p:cNvSpPr txBox="1">
            <a:spLocks/>
          </p:cNvSpPr>
          <p:nvPr/>
        </p:nvSpPr>
        <p:spPr>
          <a:xfrm>
            <a:off x="1955914" y="1115365"/>
            <a:ext cx="9272905" cy="69313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>
            <a:lvl1pPr>
              <a:defRPr sz="350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>
              <a:spcBef>
                <a:spcPts val="125"/>
              </a:spcBef>
            </a:pPr>
            <a:r>
              <a:rPr lang="en-IN" sz="4400" kern="0" dirty="0">
                <a:solidFill>
                  <a:schemeClr val="accent6"/>
                </a:solidFill>
              </a:rPr>
              <a:t>Outcomes and Learnings</a:t>
            </a:r>
            <a:endParaRPr lang="en-IN" sz="4100" kern="0" dirty="0">
              <a:solidFill>
                <a:schemeClr val="accent6"/>
              </a:solidFill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2EDEDA58-6561-8E12-7851-68168DA0CC95}"/>
              </a:ext>
            </a:extLst>
          </p:cNvPr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63F7437E-0E26-6518-145F-7C84A02B480D}"/>
              </a:ext>
            </a:extLst>
          </p:cNvPr>
          <p:cNvSpPr txBox="1"/>
          <p:nvPr/>
        </p:nvSpPr>
        <p:spPr>
          <a:xfrm>
            <a:off x="1454150" y="2192962"/>
            <a:ext cx="3630725" cy="7309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28"/>
              </a:lnSpc>
              <a:spcBef>
                <a:spcPct val="0"/>
              </a:spcBef>
            </a:pPr>
            <a:r>
              <a:rPr lang="en-US" sz="4000" b="1" dirty="0">
                <a:solidFill>
                  <a:schemeClr val="accent6"/>
                </a:solidFill>
                <a:latin typeface="Agency FB" panose="020B0503020202020204" pitchFamily="34" charset="0"/>
                <a:ea typeface="Norwester"/>
                <a:cs typeface="Norwester"/>
                <a:sym typeface="Norwester"/>
              </a:rPr>
              <a:t>Model – ResNet50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5E9CC91-F627-FB61-C8E9-A9E7896C0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078" y="2648234"/>
            <a:ext cx="4271143" cy="704046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81B512-743B-C459-7F04-35B509C9C6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150" y="3778250"/>
            <a:ext cx="5924496" cy="376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119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AB4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</TotalTime>
  <Words>399</Words>
  <Application>Microsoft Office PowerPoint</Application>
  <PresentationFormat>Custom</PresentationFormat>
  <Paragraphs>69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Agency FB</vt:lpstr>
      <vt:lpstr>Aptos Narrow</vt:lpstr>
      <vt:lpstr>Arial</vt:lpstr>
      <vt:lpstr>Calibri</vt:lpstr>
      <vt:lpstr>Open Sans</vt:lpstr>
      <vt:lpstr>Open Sans Bold</vt:lpstr>
      <vt:lpstr>Verdana</vt:lpstr>
      <vt:lpstr>Office Theme</vt:lpstr>
      <vt:lpstr>PowerPoint Presentation</vt:lpstr>
      <vt:lpstr>Project Overview</vt:lpstr>
      <vt:lpstr>Problem Statement</vt:lpstr>
      <vt:lpstr>Step by step approach</vt:lpstr>
      <vt:lpstr>AI models applied</vt:lpstr>
      <vt:lpstr>Key Performance Indicators</vt:lpstr>
      <vt:lpstr>Outcomes and Learnings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B.JAYA MADHAV</dc:creator>
  <cp:lastModifiedBy>JAYA MADHAV BEERE</cp:lastModifiedBy>
  <cp:revision>2</cp:revision>
  <dcterms:created xsi:type="dcterms:W3CDTF">2024-11-29T16:14:54Z</dcterms:created>
  <dcterms:modified xsi:type="dcterms:W3CDTF">2024-11-29T17:38:15Z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2024-11-29T00:00:00Z</vt:filetime>
  </property>
  <property fmtid="{D5CDD505-2E9C-101B-9397-08002B2CF9AE}" pid="3" name="Creator">
    <vt:lpwstr>Chromium</vt:lpwstr>
  </property>
  <property fmtid="{D5CDD505-2E9C-101B-9397-08002B2CF9AE}" pid="4" name="LastSaved">
    <vt:filetime>2024-11-29T00:00:00Z</vt:filetime>
  </property>
</Properties>
</file>